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300E"/>
    <a:srgbClr val="001E5A"/>
    <a:srgbClr val="185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82375-9993-42CB-8801-BFEDD16A1F02}" type="datetimeFigureOut">
              <a:rPr lang="en-US" smtClean="0"/>
              <a:t>2012-10-07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5E3A0-D809-4C7F-BF99-88BB1D174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73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5E3A0-D809-4C7F-BF99-88BB1D1746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14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4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5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9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65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83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2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18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5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0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0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E300E"/>
            </a:gs>
            <a:gs pos="90000">
              <a:srgbClr val="0E300E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5635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89ED1FC-257D-4421-9076-5D154B5CC5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6" y="6707812"/>
            <a:ext cx="883334" cy="13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9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Preparing a Familiarization Return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6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Each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After you have entered all information on current TW form:</a:t>
            </a:r>
          </a:p>
          <a:p>
            <a:pPr lvl="1"/>
            <a:r>
              <a:rPr lang="en-US" dirty="0" smtClean="0"/>
              <a:t>check that your federal AGI and Refund amounts agree with values in Refund Monitor</a:t>
            </a:r>
          </a:p>
          <a:p>
            <a:pPr lvl="1"/>
            <a:r>
              <a:rPr lang="en-US" dirty="0" smtClean="0"/>
              <a:t>If amounts are different, then </a:t>
            </a:r>
            <a:r>
              <a:rPr lang="en-US" dirty="0" smtClean="0">
                <a:solidFill>
                  <a:srgbClr val="FF0000"/>
                </a:solidFill>
              </a:rPr>
              <a:t>STOP!</a:t>
            </a:r>
            <a:r>
              <a:rPr lang="en-US" dirty="0" smtClean="0"/>
              <a:t> and resolve</a:t>
            </a:r>
          </a:p>
          <a:p>
            <a:pPr lvl="2"/>
            <a:r>
              <a:rPr lang="en-US" dirty="0" smtClean="0"/>
              <a:t>Most likely the problem is caused by an error on current form – Double check that numbers are entered correctly and appropriate boxes checked (compare with Screen Shot for differences)</a:t>
            </a:r>
          </a:p>
          <a:p>
            <a:pPr lvl="2"/>
            <a:r>
              <a:rPr lang="en-US" dirty="0" smtClean="0"/>
              <a:t>Go back and review previous forms if necessary</a:t>
            </a:r>
          </a:p>
          <a:p>
            <a:pPr lvl="2"/>
            <a:r>
              <a:rPr lang="en-US" dirty="0" smtClean="0"/>
              <a:t>Talk to your Coach if you can’t resolve the problem or if you still have questions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7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Preparation</a:t>
            </a:r>
          </a:p>
          <a:p>
            <a:r>
              <a:rPr lang="en-US" dirty="0" smtClean="0"/>
              <a:t>Watch Walk-Thru </a:t>
            </a:r>
            <a:r>
              <a:rPr lang="en-US" dirty="0" err="1" smtClean="0"/>
              <a:t>ScreenCast</a:t>
            </a:r>
            <a:r>
              <a:rPr lang="en-US" dirty="0" smtClean="0"/>
              <a:t> (if available)</a:t>
            </a:r>
          </a:p>
          <a:p>
            <a:r>
              <a:rPr lang="en-US" dirty="0" smtClean="0"/>
              <a:t>Prepare the return</a:t>
            </a:r>
          </a:p>
          <a:p>
            <a:r>
              <a:rPr lang="en-US" dirty="0" smtClean="0"/>
              <a:t>Ask Coach to 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0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Print &amp; Review (for this Scenario)</a:t>
            </a:r>
          </a:p>
          <a:p>
            <a:pPr lvl="1"/>
            <a:r>
              <a:rPr lang="en-US" dirty="0" smtClean="0"/>
              <a:t>Scenario Write-up</a:t>
            </a:r>
          </a:p>
          <a:p>
            <a:pPr lvl="1"/>
            <a:r>
              <a:rPr lang="en-US" dirty="0" smtClean="0"/>
              <a:t>Refund Monitor</a:t>
            </a:r>
          </a:p>
          <a:p>
            <a:r>
              <a:rPr lang="en-US" dirty="0" smtClean="0"/>
              <a:t>Common Resource(s)</a:t>
            </a:r>
          </a:p>
          <a:p>
            <a:pPr lvl="1"/>
            <a:r>
              <a:rPr lang="en-US" dirty="0" smtClean="0"/>
              <a:t>FAM-42 Familiarization Form Lookup </a:t>
            </a:r>
            <a:r>
              <a:rPr lang="en-US" dirty="0" smtClean="0"/>
              <a:t>Tool</a:t>
            </a:r>
          </a:p>
          <a:p>
            <a:pPr lvl="1"/>
            <a:r>
              <a:rPr lang="en-US" dirty="0" smtClean="0"/>
              <a:t>TWO-81 Main Info and Prep Use Job Aid</a:t>
            </a:r>
          </a:p>
          <a:p>
            <a:pPr lvl="1"/>
            <a:r>
              <a:rPr lang="en-US" dirty="0" smtClean="0"/>
              <a:t>TWO-82 W-2 Job Aid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4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Write-up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Intake Sheet p1</a:t>
            </a:r>
          </a:p>
          <a:p>
            <a:pPr lvl="1"/>
            <a:r>
              <a:rPr lang="en-US" dirty="0" smtClean="0"/>
              <a:t>Personal Information</a:t>
            </a:r>
          </a:p>
          <a:p>
            <a:pPr lvl="1"/>
            <a:r>
              <a:rPr lang="en-US" dirty="0" smtClean="0"/>
              <a:t>Dependents</a:t>
            </a:r>
          </a:p>
          <a:p>
            <a:r>
              <a:rPr lang="en-US" dirty="0" smtClean="0"/>
              <a:t>Intake Sheet p2</a:t>
            </a:r>
          </a:p>
          <a:p>
            <a:pPr lvl="1"/>
            <a:r>
              <a:rPr lang="en-US" dirty="0" smtClean="0"/>
              <a:t>Checklist</a:t>
            </a:r>
          </a:p>
          <a:p>
            <a:r>
              <a:rPr lang="en-US" dirty="0" smtClean="0"/>
              <a:t>Intake Sheet p3</a:t>
            </a:r>
          </a:p>
          <a:p>
            <a:pPr lvl="1"/>
            <a:r>
              <a:rPr lang="en-US" dirty="0" err="1" smtClean="0"/>
              <a:t>Misc</a:t>
            </a:r>
            <a:endParaRPr lang="en-US" dirty="0" smtClean="0"/>
          </a:p>
          <a:p>
            <a:r>
              <a:rPr lang="en-US" dirty="0" smtClean="0"/>
              <a:t>Notes</a:t>
            </a:r>
          </a:p>
          <a:p>
            <a:pPr lvl="1"/>
            <a:r>
              <a:rPr lang="en-US" dirty="0" smtClean="0"/>
              <a:t>Information gathered via TP interview</a:t>
            </a:r>
          </a:p>
          <a:p>
            <a:pPr lvl="1"/>
            <a:r>
              <a:rPr lang="en-US" dirty="0" smtClean="0"/>
              <a:t>Information you </a:t>
            </a:r>
            <a:r>
              <a:rPr lang="en-US" dirty="0" smtClean="0"/>
              <a:t>would ordinarily </a:t>
            </a:r>
            <a:r>
              <a:rPr lang="en-US" dirty="0" smtClean="0"/>
              <a:t>lookup or figure out</a:t>
            </a:r>
          </a:p>
          <a:p>
            <a:r>
              <a:rPr lang="en-US" dirty="0" smtClean="0"/>
              <a:t>Documents</a:t>
            </a:r>
          </a:p>
          <a:p>
            <a:pPr lvl="1"/>
            <a:r>
              <a:rPr lang="en-US" dirty="0" smtClean="0"/>
              <a:t>SS Card(s)</a:t>
            </a:r>
          </a:p>
          <a:p>
            <a:pPr lvl="1"/>
            <a:r>
              <a:rPr lang="en-US" dirty="0" smtClean="0"/>
              <a:t>Other Tax Forms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2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Refund Monitor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For each step in preparing the return</a:t>
            </a:r>
          </a:p>
          <a:p>
            <a:pPr lvl="1"/>
            <a:r>
              <a:rPr lang="en-US" b="1" u="sng" dirty="0" smtClean="0"/>
              <a:t>Process:</a:t>
            </a:r>
            <a:r>
              <a:rPr lang="en-US" dirty="0" smtClean="0"/>
              <a:t> Overall Process</a:t>
            </a:r>
          </a:p>
          <a:p>
            <a:pPr lvl="1"/>
            <a:r>
              <a:rPr lang="en-US" b="1" u="sng" dirty="0" smtClean="0"/>
              <a:t>Step:</a:t>
            </a:r>
            <a:r>
              <a:rPr lang="en-US" dirty="0" smtClean="0"/>
              <a:t> Step Number</a:t>
            </a:r>
          </a:p>
          <a:p>
            <a:pPr lvl="1"/>
            <a:r>
              <a:rPr lang="en-US" b="1" u="sng" dirty="0" smtClean="0"/>
              <a:t>TP Form / Notes:</a:t>
            </a:r>
            <a:r>
              <a:rPr lang="en-US" dirty="0" smtClean="0"/>
              <a:t> Source TP document or Note(s) the information is coming from</a:t>
            </a:r>
          </a:p>
          <a:p>
            <a:pPr lvl="1"/>
            <a:r>
              <a:rPr lang="en-US" b="1" u="sng" dirty="0" smtClean="0"/>
              <a:t>TW Form:</a:t>
            </a:r>
            <a:r>
              <a:rPr lang="en-US" dirty="0" smtClean="0"/>
              <a:t> Which </a:t>
            </a:r>
            <a:r>
              <a:rPr lang="en-US" dirty="0" err="1" smtClean="0"/>
              <a:t>TaxWise</a:t>
            </a:r>
            <a:r>
              <a:rPr lang="en-US" dirty="0" smtClean="0"/>
              <a:t> Form/Worksheet the information is being entered on</a:t>
            </a:r>
          </a:p>
          <a:p>
            <a:pPr lvl="2"/>
            <a:r>
              <a:rPr lang="en-US" dirty="0" smtClean="0"/>
              <a:t>Note: Click here to </a:t>
            </a:r>
            <a:r>
              <a:rPr lang="en-US" dirty="0" smtClean="0"/>
              <a:t>get a </a:t>
            </a:r>
            <a:r>
              <a:rPr lang="en-US" dirty="0" smtClean="0"/>
              <a:t>Screen Shot of </a:t>
            </a:r>
            <a:r>
              <a:rPr lang="en-US" dirty="0" smtClean="0"/>
              <a:t>the completed TW </a:t>
            </a:r>
            <a:r>
              <a:rPr lang="en-US" dirty="0" smtClean="0"/>
              <a:t>form (You can click on </a:t>
            </a:r>
            <a:r>
              <a:rPr lang="en-US" dirty="0" smtClean="0"/>
              <a:t>the Screen </a:t>
            </a:r>
            <a:r>
              <a:rPr lang="en-US" dirty="0" smtClean="0"/>
              <a:t>Shot to zoom in, then use scroll bars to move around)</a:t>
            </a:r>
          </a:p>
          <a:p>
            <a:pPr lvl="1"/>
            <a:r>
              <a:rPr lang="en-US" b="1" u="sng" dirty="0" smtClean="0"/>
              <a:t>Payee / Name:</a:t>
            </a:r>
            <a:r>
              <a:rPr lang="en-US" dirty="0" smtClean="0"/>
              <a:t> Issuer of document</a:t>
            </a:r>
          </a:p>
          <a:p>
            <a:pPr lvl="1"/>
            <a:r>
              <a:rPr lang="en-US" b="1" u="sng" dirty="0" smtClean="0"/>
              <a:t>AGI &amp; Refund:</a:t>
            </a:r>
            <a:r>
              <a:rPr lang="en-US" dirty="0" smtClean="0"/>
              <a:t> Values from federal return after information has been entered</a:t>
            </a:r>
          </a:p>
          <a:p>
            <a:pPr lvl="1"/>
            <a:r>
              <a:rPr lang="en-US" b="1" u="sng" dirty="0" smtClean="0"/>
              <a:t>NJ 37 &amp; NJ 55/65:</a:t>
            </a:r>
            <a:r>
              <a:rPr lang="en-US" dirty="0" smtClean="0"/>
              <a:t> Values from NJ return after information has been entered</a:t>
            </a:r>
          </a:p>
          <a:p>
            <a:pPr lvl="1"/>
            <a:r>
              <a:rPr lang="en-US" b="1" u="sng" dirty="0" smtClean="0"/>
              <a:t>Notes:</a:t>
            </a:r>
            <a:r>
              <a:rPr lang="en-US" dirty="0" smtClean="0"/>
              <a:t> Useful commentary</a:t>
            </a:r>
          </a:p>
          <a:p>
            <a:pPr lvl="2"/>
            <a:r>
              <a:rPr lang="en-US" dirty="0" smtClean="0"/>
              <a:t>Hint: Helpful hints</a:t>
            </a:r>
          </a:p>
          <a:p>
            <a:pPr lvl="2"/>
            <a:r>
              <a:rPr lang="en-US" dirty="0" smtClean="0"/>
              <a:t>BP: Best Practices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2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Watch Walk-Thru </a:t>
            </a:r>
            <a:r>
              <a:rPr lang="en-US" dirty="0" err="1" smtClean="0"/>
              <a:t>ScreenCast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Note: Walk-Thru </a:t>
            </a:r>
            <a:r>
              <a:rPr lang="en-US" b="1" dirty="0" err="1" smtClean="0"/>
              <a:t>ScreenCast</a:t>
            </a:r>
            <a:r>
              <a:rPr lang="en-US" b="1" dirty="0" smtClean="0"/>
              <a:t> may not be available</a:t>
            </a:r>
          </a:p>
          <a:p>
            <a:r>
              <a:rPr lang="en-US" dirty="0" smtClean="0"/>
              <a:t>Video </a:t>
            </a:r>
            <a:r>
              <a:rPr lang="en-US" dirty="0" smtClean="0"/>
              <a:t>of experienced preparer as they prepare this return (plus color commentary)</a:t>
            </a:r>
          </a:p>
          <a:p>
            <a:r>
              <a:rPr lang="en-US" dirty="0" smtClean="0"/>
              <a:t>You can pause / rewind / etc.</a:t>
            </a:r>
          </a:p>
          <a:p>
            <a:r>
              <a:rPr lang="en-US" dirty="0" smtClean="0"/>
              <a:t>View full screen to </a:t>
            </a:r>
            <a:r>
              <a:rPr lang="en-US" dirty="0" smtClean="0"/>
              <a:t>make it </a:t>
            </a:r>
            <a:r>
              <a:rPr lang="en-US" dirty="0" smtClean="0"/>
              <a:t>easier to see detail on screen</a:t>
            </a:r>
          </a:p>
          <a:p>
            <a:r>
              <a:rPr lang="en-US" dirty="0" smtClean="0"/>
              <a:t>Remember: You can go back and watch sections again when you’re preparing the return yourself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9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SSNs &amp; EINs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Important Rules for SSNs &amp; EINs:</a:t>
            </a:r>
          </a:p>
          <a:p>
            <a:pPr lvl="1"/>
            <a:r>
              <a:rPr lang="en-US" dirty="0" smtClean="0"/>
              <a:t>SSN: </a:t>
            </a:r>
            <a:r>
              <a:rPr lang="en-US" dirty="0" err="1" smtClean="0"/>
              <a:t>nnn</a:t>
            </a:r>
            <a:r>
              <a:rPr lang="en-US" dirty="0" smtClean="0"/>
              <a:t>-</a:t>
            </a:r>
            <a:r>
              <a:rPr lang="en-US" dirty="0" smtClean="0">
                <a:solidFill>
                  <a:srgbClr val="FFC000"/>
                </a:solidFill>
              </a:rPr>
              <a:t>xx</a:t>
            </a:r>
            <a:r>
              <a:rPr lang="en-US" dirty="0" smtClean="0"/>
              <a:t>-</a:t>
            </a:r>
            <a:r>
              <a:rPr lang="en-US" dirty="0" err="1" smtClean="0">
                <a:solidFill>
                  <a:srgbClr val="00B0F0"/>
                </a:solidFill>
              </a:rPr>
              <a:t>yyyy</a:t>
            </a:r>
            <a:endParaRPr lang="en-US" dirty="0" smtClean="0">
              <a:solidFill>
                <a:srgbClr val="00B0F0"/>
              </a:solidFill>
            </a:endParaRPr>
          </a:p>
          <a:p>
            <a:pPr lvl="2"/>
            <a:r>
              <a:rPr lang="en-US" dirty="0" err="1" smtClean="0"/>
              <a:t>nnn</a:t>
            </a:r>
            <a:r>
              <a:rPr lang="en-US" dirty="0" smtClean="0"/>
              <a:t> – from SS card or notes in scenario</a:t>
            </a:r>
          </a:p>
          <a:p>
            <a:pPr lvl="2"/>
            <a:r>
              <a:rPr lang="en-US" dirty="0">
                <a:solidFill>
                  <a:srgbClr val="FFC000"/>
                </a:solidFill>
              </a:rPr>
              <a:t>x</a:t>
            </a:r>
            <a:r>
              <a:rPr lang="en-US" dirty="0" smtClean="0">
                <a:solidFill>
                  <a:srgbClr val="FFC000"/>
                </a:solidFill>
              </a:rPr>
              <a:t>x</a:t>
            </a:r>
            <a:r>
              <a:rPr lang="en-US" dirty="0" smtClean="0"/>
              <a:t> – Your individual “magic 2-digit number” provided by Training Coordinator</a:t>
            </a:r>
          </a:p>
          <a:p>
            <a:pPr lvl="2"/>
            <a:r>
              <a:rPr lang="en-US" dirty="0" err="1">
                <a:solidFill>
                  <a:srgbClr val="00B0F0"/>
                </a:solidFill>
              </a:rPr>
              <a:t>y</a:t>
            </a:r>
            <a:r>
              <a:rPr lang="en-US" dirty="0" err="1" smtClean="0">
                <a:solidFill>
                  <a:srgbClr val="00B0F0"/>
                </a:solidFill>
              </a:rPr>
              <a:t>yyy</a:t>
            </a:r>
            <a:r>
              <a:rPr lang="en-US" dirty="0" smtClean="0"/>
              <a:t> – Special 4-digit value for all training returns under this Client ID (last for digits of EFIN) – also provided by Training Coordinator</a:t>
            </a:r>
          </a:p>
          <a:p>
            <a:pPr lvl="1"/>
            <a:r>
              <a:rPr lang="en-US" dirty="0" smtClean="0"/>
              <a:t>EIN: </a:t>
            </a:r>
            <a:r>
              <a:rPr lang="en-US" dirty="0" err="1" smtClean="0"/>
              <a:t>nn-n</a:t>
            </a:r>
            <a:r>
              <a:rPr lang="en-US" dirty="0" err="1" smtClean="0">
                <a:solidFill>
                  <a:srgbClr val="FFC000"/>
                </a:solidFill>
              </a:rPr>
              <a:t>xx</a:t>
            </a:r>
            <a:r>
              <a:rPr lang="en-US" dirty="0" err="1" smtClean="0">
                <a:solidFill>
                  <a:srgbClr val="00B0F0"/>
                </a:solidFill>
              </a:rPr>
              <a:t>yyyy</a:t>
            </a:r>
            <a:endParaRPr lang="en-US" dirty="0" smtClean="0">
              <a:solidFill>
                <a:srgbClr val="00B0F0"/>
              </a:solidFill>
            </a:endParaRPr>
          </a:p>
          <a:p>
            <a:pPr lvl="2"/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-n – from tax form</a:t>
            </a:r>
          </a:p>
          <a:p>
            <a:pPr lvl="2"/>
            <a:r>
              <a:rPr lang="en-US" dirty="0">
                <a:solidFill>
                  <a:srgbClr val="FFC000"/>
                </a:solidFill>
              </a:rPr>
              <a:t>x</a:t>
            </a:r>
            <a:r>
              <a:rPr lang="en-US" dirty="0" smtClean="0">
                <a:solidFill>
                  <a:srgbClr val="FFC000"/>
                </a:solidFill>
              </a:rPr>
              <a:t>x</a:t>
            </a:r>
            <a:r>
              <a:rPr lang="en-US" dirty="0" smtClean="0"/>
              <a:t> &amp; </a:t>
            </a:r>
            <a:r>
              <a:rPr lang="en-US" dirty="0" err="1" smtClean="0">
                <a:solidFill>
                  <a:srgbClr val="00B0F0"/>
                </a:solidFill>
              </a:rPr>
              <a:t>yyyy</a:t>
            </a:r>
            <a:r>
              <a:rPr lang="en-US" dirty="0" smtClean="0"/>
              <a:t> – same as for SSN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6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SSNs &amp; EINs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My information (from my Training Coordinator):</a:t>
            </a:r>
          </a:p>
          <a:p>
            <a:pPr lvl="2"/>
            <a:r>
              <a:rPr lang="en-US" dirty="0" smtClean="0"/>
              <a:t>My “magic 2-digit number” = </a:t>
            </a:r>
            <a:r>
              <a:rPr lang="en-US" dirty="0" smtClean="0">
                <a:solidFill>
                  <a:srgbClr val="FFC000"/>
                </a:solidFill>
              </a:rPr>
              <a:t>49</a:t>
            </a:r>
          </a:p>
          <a:p>
            <a:pPr lvl="2"/>
            <a:r>
              <a:rPr lang="en-US" dirty="0" smtClean="0"/>
              <a:t>My 4-digit value = </a:t>
            </a:r>
            <a:r>
              <a:rPr lang="en-US" dirty="0">
                <a:solidFill>
                  <a:srgbClr val="00B0F0"/>
                </a:solidFill>
              </a:rPr>
              <a:t>7611</a:t>
            </a:r>
            <a:endParaRPr lang="en-US" dirty="0" smtClean="0"/>
          </a:p>
          <a:p>
            <a:pPr lvl="1"/>
            <a:r>
              <a:rPr lang="en-US" dirty="0" smtClean="0"/>
              <a:t>SSN:</a:t>
            </a:r>
          </a:p>
          <a:p>
            <a:pPr lvl="2"/>
            <a:r>
              <a:rPr lang="en-US" dirty="0" smtClean="0"/>
              <a:t>Scenario says 621-xx-yyyy, so I use 621-</a:t>
            </a:r>
            <a:r>
              <a:rPr lang="en-US" dirty="0" smtClean="0">
                <a:solidFill>
                  <a:srgbClr val="FFC000"/>
                </a:solidFill>
              </a:rPr>
              <a:t>49</a:t>
            </a:r>
            <a:r>
              <a:rPr lang="en-US" dirty="0" smtClean="0"/>
              <a:t>-</a:t>
            </a:r>
            <a:r>
              <a:rPr lang="en-US" dirty="0" smtClean="0">
                <a:solidFill>
                  <a:srgbClr val="00B0F0"/>
                </a:solidFill>
              </a:rPr>
              <a:t>7611</a:t>
            </a:r>
          </a:p>
          <a:p>
            <a:pPr lvl="2"/>
            <a:r>
              <a:rPr lang="en-US" dirty="0" smtClean="0"/>
              <a:t>Scenario says 642-xx-yyyy, so I use 642-</a:t>
            </a:r>
            <a:r>
              <a:rPr lang="en-US" dirty="0" smtClean="0">
                <a:solidFill>
                  <a:srgbClr val="FFC000"/>
                </a:solidFill>
              </a:rPr>
              <a:t>49</a:t>
            </a:r>
            <a:r>
              <a:rPr lang="en-US" dirty="0" smtClean="0"/>
              <a:t>-</a:t>
            </a:r>
            <a:r>
              <a:rPr lang="en-US" dirty="0">
                <a:solidFill>
                  <a:srgbClr val="00B0F0"/>
                </a:solidFill>
              </a:rPr>
              <a:t>7611</a:t>
            </a:r>
            <a:endParaRPr lang="en-US" dirty="0" smtClean="0"/>
          </a:p>
          <a:p>
            <a:pPr lvl="1"/>
            <a:r>
              <a:rPr lang="en-US" dirty="0" smtClean="0"/>
              <a:t>EIN:</a:t>
            </a:r>
          </a:p>
          <a:p>
            <a:pPr lvl="2"/>
            <a:r>
              <a:rPr lang="en-US" dirty="0" smtClean="0"/>
              <a:t>Scenario says 62-9xxyyyy, so I use 62-9</a:t>
            </a:r>
            <a:r>
              <a:rPr lang="en-US" dirty="0" smtClean="0">
                <a:solidFill>
                  <a:srgbClr val="FFC000"/>
                </a:solidFill>
              </a:rPr>
              <a:t>49</a:t>
            </a:r>
            <a:r>
              <a:rPr lang="en-US" dirty="0">
                <a:solidFill>
                  <a:srgbClr val="00B0F0"/>
                </a:solidFill>
              </a:rPr>
              <a:t>7611</a:t>
            </a:r>
            <a:endParaRPr lang="en-US" dirty="0" smtClean="0"/>
          </a:p>
          <a:p>
            <a:pPr lvl="2"/>
            <a:r>
              <a:rPr lang="en-US" dirty="0" smtClean="0"/>
              <a:t>Scenario says 64-8xxyyyy, so I use 64-8</a:t>
            </a:r>
            <a:r>
              <a:rPr lang="en-US" dirty="0" smtClean="0">
                <a:solidFill>
                  <a:srgbClr val="FFC000"/>
                </a:solidFill>
              </a:rPr>
              <a:t>49</a:t>
            </a:r>
            <a:r>
              <a:rPr lang="en-US" dirty="0">
                <a:solidFill>
                  <a:srgbClr val="00B0F0"/>
                </a:solidFill>
              </a:rPr>
              <a:t>7611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4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the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Login to TWO</a:t>
            </a:r>
          </a:p>
          <a:p>
            <a:r>
              <a:rPr lang="en-US" dirty="0" smtClean="0"/>
              <a:t>Create a New Return (or re-open to pick up where you left off)</a:t>
            </a:r>
          </a:p>
          <a:p>
            <a:r>
              <a:rPr lang="en-US" dirty="0" smtClean="0"/>
              <a:t>Do each step (in order) from Refund Monitor</a:t>
            </a:r>
          </a:p>
          <a:p>
            <a:pPr lvl="1"/>
            <a:r>
              <a:rPr lang="en-US" dirty="0" smtClean="0"/>
              <a:t>See next slide for detail</a:t>
            </a:r>
          </a:p>
          <a:p>
            <a:r>
              <a:rPr lang="en-US" dirty="0" smtClean="0"/>
              <a:t>When Complete, Ask Coach for Review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10-06-2011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FAM-50 Preparing a Familiarization Return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5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Template Dark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 Dark v2</Template>
  <TotalTime>157</TotalTime>
  <Words>644</Words>
  <Application>Microsoft Office PowerPoint</Application>
  <PresentationFormat>On-screen Show (4:3)</PresentationFormat>
  <Paragraphs>111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Presentation Template Dark v2</vt:lpstr>
      <vt:lpstr>Preparing a Familiarization Return</vt:lpstr>
      <vt:lpstr>Sequence</vt:lpstr>
      <vt:lpstr>Preparation</vt:lpstr>
      <vt:lpstr>Scenario Write-up</vt:lpstr>
      <vt:lpstr>Refund Monitor</vt:lpstr>
      <vt:lpstr>Watch Walk-Thru ScreenCast</vt:lpstr>
      <vt:lpstr>SSNs &amp; EINs</vt:lpstr>
      <vt:lpstr>SSNs &amp; EINs</vt:lpstr>
      <vt:lpstr>Prepare the Return</vt:lpstr>
      <vt:lpstr>For Each Step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Familiarization Resources</dc:title>
  <dc:creator>HershAl</dc:creator>
  <cp:lastModifiedBy>Al H 509</cp:lastModifiedBy>
  <cp:revision>15</cp:revision>
  <cp:lastPrinted>2011-09-28T22:41:05Z</cp:lastPrinted>
  <dcterms:created xsi:type="dcterms:W3CDTF">2011-09-28T12:09:28Z</dcterms:created>
  <dcterms:modified xsi:type="dcterms:W3CDTF">2012-10-07T12:12:52Z</dcterms:modified>
</cp:coreProperties>
</file>